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ihPSXkcZQwlJRAjR6fVBKSEQAm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1E5899B-24F8-494D-8CEB-A64182F88EEC}">
  <a:tblStyle styleId="{C1E5899B-24F8-494D-8CEB-A64182F88EEC}" styleName="Table_0">
    <a:wholeTbl>
      <a:tcTxStyle b="off" i="off">
        <a:font>
          <a:latin typeface="Lucida Sans Unicode"/>
          <a:ea typeface="Lucida Sans Unicode"/>
          <a:cs typeface="Lucida Sans Unicode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07434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9" name="Google Shape;25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body" idx="1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>
            <a:spLocks noGrp="1"/>
          </p:cNvSpPr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1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194D8C"/>
              </a:gs>
              <a:gs pos="55000">
                <a:srgbClr val="5B90DA"/>
              </a:gs>
              <a:gs pos="100000">
                <a:srgbClr val="194D8C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7" name="Google Shape;27;p16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sz="48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R="64008" lvl="0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29" name="Google Shape;29;p16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30" name="Google Shape;30;p16"/>
            <p:cNvSpPr/>
            <p:nvPr/>
          </p:nvSpPr>
          <p:spPr>
            <a:xfrm>
              <a:off x="1687513" y="4832896"/>
              <a:ext cx="7456487" cy="518816"/>
            </a:xfrm>
            <a:custGeom>
              <a:avLst/>
              <a:gdLst/>
              <a:ahLst/>
              <a:cxnLst/>
              <a:rect l="l" t="t" r="r" b="b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A4B8DA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31" name="Google Shape;31;p16"/>
            <p:cNvSpPr/>
            <p:nvPr/>
          </p:nvSpPr>
          <p:spPr>
            <a:xfrm>
              <a:off x="35443" y="5135526"/>
              <a:ext cx="9108557" cy="838200"/>
            </a:xfrm>
            <a:custGeom>
              <a:avLst/>
              <a:gdLst/>
              <a:ahLst/>
              <a:cxnLst/>
              <a:rect l="l" t="t" r="r" b="b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32" name="Google Shape;32;p16"/>
            <p:cNvSpPr/>
            <p:nvPr/>
          </p:nvSpPr>
          <p:spPr>
            <a:xfrm>
              <a:off x="0" y="4883888"/>
              <a:ext cx="9144000" cy="1981200"/>
            </a:xfrm>
            <a:custGeom>
              <a:avLst/>
              <a:gdLst/>
              <a:ahLst/>
              <a:cxnLst/>
              <a:rect l="l" t="t" r="r" b="b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tx="0" ty="0" sx="50000" sy="50000" flip="none" algn="t"/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33" name="Google Shape;33;p16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w="12050" cap="flat" cmpd="sng">
              <a:solidFill>
                <a:srgbClr val="9CB2D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4" name="Google Shape;34;p16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8EC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sz="4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17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33659F"/>
              </a:gs>
              <a:gs pos="72000">
                <a:srgbClr val="6191D4"/>
              </a:gs>
              <a:gs pos="100000">
                <a:srgbClr val="88A7D9"/>
              </a:gs>
            </a:gsLst>
            <a:lin ang="16200000" scaled="0"/>
          </a:gradFill>
          <a:ln w="9525" cap="rnd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4" name="Google Shape;44;p1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33659F"/>
              </a:gs>
              <a:gs pos="72000">
                <a:srgbClr val="6191D4"/>
              </a:gs>
              <a:gs pos="100000">
                <a:srgbClr val="88A7D9"/>
              </a:gs>
            </a:gsLst>
            <a:lin ang="16200000" scaled="0"/>
          </a:gradFill>
          <a:ln w="9525" cap="rnd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2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3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4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2232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2"/>
          <p:cNvSpPr txBox="1"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sz="25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body" idx="1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body" idx="2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6776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marL="914400" lvl="1" indent="-406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3"/>
          <p:cNvSpPr txBox="1">
            <a:spLocks noGrp="1"/>
          </p:cNvSpPr>
          <p:nvPr>
            <p:ph type="body" idx="1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marR="18288" lvl="0" indent="-228600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marL="914400" lvl="1" indent="-3048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>
            <a:spLocks noGrp="1"/>
          </p:cNvSpPr>
          <p:nvPr>
            <p:ph type="pic" idx="2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23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sz="30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4B8DA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23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6" name="Google Shape;86;p2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7" name="Google Shape;87;p23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CB2D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" name="Google Shape;88;p23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33659F"/>
              </a:gs>
              <a:gs pos="72000">
                <a:srgbClr val="6191D4"/>
              </a:gs>
              <a:gs pos="100000">
                <a:srgbClr val="88A7D9"/>
              </a:gs>
            </a:gsLst>
            <a:lin ang="16200000" scaled="0"/>
          </a:gradFill>
          <a:ln w="9525" cap="rnd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9" name="Google Shape;89;p23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33659F"/>
              </a:gs>
              <a:gs pos="72000">
                <a:srgbClr val="6191D4"/>
              </a:gs>
              <a:gs pos="100000">
                <a:srgbClr val="88A7D9"/>
              </a:gs>
            </a:gsLst>
            <a:lin ang="16200000" scaled="0"/>
          </a:gradFill>
          <a:ln w="9525" cap="rnd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4B8DA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" name="Google Shape;11;p14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" name="Google Shape;12;p14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3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3" name="Google Shape;13;p14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9CB2D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32000"/>
          </a:blip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/>
          <p:nvPr/>
        </p:nvSpPr>
        <p:spPr>
          <a:xfrm>
            <a:off x="857224" y="1000108"/>
            <a:ext cx="7315200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 CHUẨN BỊ BÀI MỚI</a:t>
            </a:r>
            <a:endParaRPr sz="3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71368" y="2285992"/>
            <a:ext cx="8829788" cy="838200"/>
          </a:xfrm>
          <a:prstGeom prst="roundRect">
            <a:avLst>
              <a:gd name="adj" fmla="val 16667"/>
            </a:avLst>
          </a:prstGeom>
          <a:solidFill>
            <a:srgbClr val="8C2084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Chương 1: CÁC LOẠI HỢP CHẤT VÔ CƠ</a:t>
            </a:r>
            <a:endParaRPr sz="32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2028756" y="3714752"/>
            <a:ext cx="5115012" cy="8382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CHỦ ĐỀ OXIDE </a:t>
            </a:r>
            <a:endParaRPr sz="4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" descr="300+ Mẫu Background đẹp Chất Lượng Trong Thiết Kế In ấn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0" name="Google Shape;110;p1" descr="300+ Mẫu Background đẹp Chất Lượng Trong Thiết Kế In ấn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"/>
          <p:cNvSpPr/>
          <p:nvPr/>
        </p:nvSpPr>
        <p:spPr>
          <a:xfrm>
            <a:off x="409516" y="653804"/>
            <a:ext cx="6096000" cy="579600"/>
          </a:xfrm>
          <a:prstGeom prst="rect">
            <a:avLst/>
          </a:prstGeom>
          <a:solidFill>
            <a:schemeClr val="lt1">
              <a:alpha val="89803"/>
            </a:schemeClr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1" name="Google Shape;191;p9"/>
          <p:cNvGrpSpPr/>
          <p:nvPr/>
        </p:nvGrpSpPr>
        <p:grpSpPr>
          <a:xfrm>
            <a:off x="714316" y="314324"/>
            <a:ext cx="7829608" cy="678960"/>
            <a:chOff x="304800" y="2094100"/>
            <a:chExt cx="7200953" cy="678960"/>
          </a:xfrm>
        </p:grpSpPr>
        <p:sp>
          <p:nvSpPr>
            <p:cNvPr id="192" name="Google Shape;192;p9"/>
            <p:cNvSpPr/>
            <p:nvPr/>
          </p:nvSpPr>
          <p:spPr>
            <a:xfrm>
              <a:off x="304800" y="2094100"/>
              <a:ext cx="7200953" cy="678960"/>
            </a:xfrm>
            <a:prstGeom prst="roundRect">
              <a:avLst>
                <a:gd name="adj" fmla="val 16667"/>
              </a:avLst>
            </a:prstGeom>
            <a:solidFill>
              <a:srgbClr val="632423"/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9"/>
            <p:cNvSpPr/>
            <p:nvPr/>
          </p:nvSpPr>
          <p:spPr>
            <a:xfrm>
              <a:off x="337943" y="2127244"/>
              <a:ext cx="7038760" cy="612672"/>
            </a:xfrm>
            <a:prstGeom prst="rect">
              <a:avLst/>
            </a:prstGeom>
            <a:solidFill>
              <a:srgbClr val="632423"/>
            </a:solidFill>
            <a:ln>
              <a:noFill/>
            </a:ln>
          </p:spPr>
          <p:txBody>
            <a:bodyPr spcFirstLastPara="1" wrap="square" lIns="161275" tIns="0" rIns="1612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Những kiến thức đã biết về oxide.</a:t>
              </a:r>
              <a:endParaRPr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95" name="Google Shape;195;p9"/>
          <p:cNvSpPr/>
          <p:nvPr/>
        </p:nvSpPr>
        <p:spPr>
          <a:xfrm>
            <a:off x="-32" y="2012424"/>
            <a:ext cx="2214578" cy="2702459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 lại các kiến thức đã học về oxide</a:t>
            </a:r>
            <a:endParaRPr sz="32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9"/>
          <p:cNvSpPr/>
          <p:nvPr/>
        </p:nvSpPr>
        <p:spPr>
          <a:xfrm>
            <a:off x="2571736" y="1352552"/>
            <a:ext cx="6357982" cy="107731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Khái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niệm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thức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loại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gọi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tên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oxide</a:t>
            </a:r>
            <a:endParaRPr sz="2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9"/>
          <p:cNvSpPr/>
          <p:nvPr/>
        </p:nvSpPr>
        <p:spPr>
          <a:xfrm>
            <a:off x="2643174" y="2786058"/>
            <a:ext cx="6215105" cy="1714512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 chất hóa học: Nước tác dụng với basic oxide (oxit bazơ) và acidic oxide (axit axit),</a:t>
            </a: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2571736" y="4857760"/>
            <a:ext cx="6357982" cy="881058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Viết phương trình minh họa.</a:t>
            </a:r>
            <a:endParaRPr sz="2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9" name="Google Shape;199;p9"/>
          <p:cNvCxnSpPr>
            <a:stCxn id="195" idx="3"/>
            <a:endCxn id="196" idx="1"/>
          </p:cNvCxnSpPr>
          <p:nvPr/>
        </p:nvCxnSpPr>
        <p:spPr>
          <a:xfrm rot="10800000" flipH="1">
            <a:off x="2214546" y="1891254"/>
            <a:ext cx="357300" cy="14724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00" name="Google Shape;200;p9"/>
          <p:cNvCxnSpPr>
            <a:stCxn id="195" idx="3"/>
            <a:endCxn id="197" idx="1"/>
          </p:cNvCxnSpPr>
          <p:nvPr/>
        </p:nvCxnSpPr>
        <p:spPr>
          <a:xfrm>
            <a:off x="2214546" y="3363654"/>
            <a:ext cx="428700" cy="279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01" name="Google Shape;201;p9"/>
          <p:cNvCxnSpPr>
            <a:stCxn id="195" idx="3"/>
            <a:endCxn id="198" idx="1"/>
          </p:cNvCxnSpPr>
          <p:nvPr/>
        </p:nvCxnSpPr>
        <p:spPr>
          <a:xfrm>
            <a:off x="2214546" y="3363654"/>
            <a:ext cx="357300" cy="19347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0"/>
          <p:cNvSpPr/>
          <p:nvPr/>
        </p:nvSpPr>
        <p:spPr>
          <a:xfrm>
            <a:off x="285720" y="3743348"/>
            <a:ext cx="2428892" cy="1071570"/>
          </a:xfrm>
          <a:prstGeom prst="roundRect">
            <a:avLst>
              <a:gd name="adj" fmla="val 16667"/>
            </a:avLst>
          </a:prstGeom>
          <a:solidFill>
            <a:srgbClr val="974806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Basic oxide</a:t>
            </a:r>
            <a:endParaRPr sz="28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10"/>
          <p:cNvSpPr/>
          <p:nvPr/>
        </p:nvSpPr>
        <p:spPr>
          <a:xfrm>
            <a:off x="3143240" y="1928802"/>
            <a:ext cx="5715040" cy="10001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AutoNum type="arabicPeriod"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Tác dụng với nước:</a:t>
            </a:r>
            <a:endParaRPr/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</a:t>
            </a:r>
            <a:endParaRPr sz="28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9" name="Google Shape;209;p10"/>
          <p:cNvSpPr/>
          <p:nvPr/>
        </p:nvSpPr>
        <p:spPr>
          <a:xfrm>
            <a:off x="3143240" y="3143248"/>
            <a:ext cx="5715040" cy="2071702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Tác dụng với dd acid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Thí nghiệm (SGK trang 4)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Hiện tượng: ?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PHTT: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Kết luận: ?</a:t>
            </a:r>
            <a:endParaRPr/>
          </a:p>
        </p:txBody>
      </p:sp>
      <p:sp>
        <p:nvSpPr>
          <p:cNvPr id="210" name="Google Shape;210;p10"/>
          <p:cNvSpPr/>
          <p:nvPr/>
        </p:nvSpPr>
        <p:spPr>
          <a:xfrm>
            <a:off x="3428992" y="5500702"/>
            <a:ext cx="5572132" cy="116681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Tác dụng với acidic oxide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 </a:t>
            </a:r>
            <a:endParaRPr sz="2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11" name="Google Shape;211;p10"/>
          <p:cNvCxnSpPr>
            <a:stCxn id="207" idx="3"/>
            <a:endCxn id="208" idx="1"/>
          </p:cNvCxnSpPr>
          <p:nvPr/>
        </p:nvCxnSpPr>
        <p:spPr>
          <a:xfrm rot="10800000" flipH="1">
            <a:off x="2714612" y="2428733"/>
            <a:ext cx="428700" cy="18504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12" name="Google Shape;212;p10"/>
          <p:cNvCxnSpPr>
            <a:stCxn id="207" idx="3"/>
            <a:endCxn id="209" idx="1"/>
          </p:cNvCxnSpPr>
          <p:nvPr/>
        </p:nvCxnSpPr>
        <p:spPr>
          <a:xfrm rot="10800000" flipH="1">
            <a:off x="2714612" y="4179233"/>
            <a:ext cx="428700" cy="999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13" name="Google Shape;213;p10"/>
          <p:cNvCxnSpPr>
            <a:stCxn id="207" idx="3"/>
            <a:endCxn id="210" idx="1"/>
          </p:cNvCxnSpPr>
          <p:nvPr/>
        </p:nvCxnSpPr>
        <p:spPr>
          <a:xfrm>
            <a:off x="2714612" y="4279133"/>
            <a:ext cx="714300" cy="18051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14" name="Google Shape;214;p10"/>
          <p:cNvSpPr/>
          <p:nvPr/>
        </p:nvSpPr>
        <p:spPr>
          <a:xfrm>
            <a:off x="409548" y="478441"/>
            <a:ext cx="6096000" cy="579600"/>
          </a:xfrm>
          <a:prstGeom prst="rect">
            <a:avLst/>
          </a:prstGeom>
          <a:solidFill>
            <a:schemeClr val="lt1">
              <a:alpha val="89803"/>
            </a:schemeClr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" name="Google Shape;216;p10"/>
          <p:cNvGrpSpPr/>
          <p:nvPr/>
        </p:nvGrpSpPr>
        <p:grpSpPr>
          <a:xfrm>
            <a:off x="714348" y="214290"/>
            <a:ext cx="7829608" cy="678960"/>
            <a:chOff x="304800" y="2094100"/>
            <a:chExt cx="7200953" cy="678960"/>
          </a:xfrm>
        </p:grpSpPr>
        <p:sp>
          <p:nvSpPr>
            <p:cNvPr id="217" name="Google Shape;217;p10"/>
            <p:cNvSpPr/>
            <p:nvPr/>
          </p:nvSpPr>
          <p:spPr>
            <a:xfrm>
              <a:off x="304800" y="2094100"/>
              <a:ext cx="7200953" cy="67896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E3461"/>
                </a:gs>
                <a:gs pos="50000">
                  <a:srgbClr val="1B569D"/>
                </a:gs>
                <a:gs pos="70000">
                  <a:srgbClr val="2B68B4"/>
                </a:gs>
                <a:gs pos="100000">
                  <a:srgbClr val="4586DB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0"/>
            <p:cNvSpPr/>
            <p:nvPr/>
          </p:nvSpPr>
          <p:spPr>
            <a:xfrm>
              <a:off x="337943" y="2127244"/>
              <a:ext cx="7038760" cy="6126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1275" tIns="0" rIns="1612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Nghiên cứu về oxide.</a:t>
              </a:r>
              <a:endParaRPr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19" name="Google Shape;219;p10"/>
          <p:cNvGrpSpPr/>
          <p:nvPr/>
        </p:nvGrpSpPr>
        <p:grpSpPr>
          <a:xfrm>
            <a:off x="357158" y="1071546"/>
            <a:ext cx="7829608" cy="678960"/>
            <a:chOff x="304800" y="2094100"/>
            <a:chExt cx="7200953" cy="678960"/>
          </a:xfrm>
        </p:grpSpPr>
        <p:sp>
          <p:nvSpPr>
            <p:cNvPr id="220" name="Google Shape;220;p10"/>
            <p:cNvSpPr/>
            <p:nvPr/>
          </p:nvSpPr>
          <p:spPr>
            <a:xfrm>
              <a:off x="304800" y="2094100"/>
              <a:ext cx="7200953" cy="67896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0"/>
            <p:cNvSpPr/>
            <p:nvPr/>
          </p:nvSpPr>
          <p:spPr>
            <a:xfrm>
              <a:off x="337943" y="2127244"/>
              <a:ext cx="7038760" cy="61267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161275" tIns="0" rIns="1612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I. Tính chất hóa học oxide.</a:t>
              </a:r>
              <a:endParaRPr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"/>
          <p:cNvSpPr/>
          <p:nvPr/>
        </p:nvSpPr>
        <p:spPr>
          <a:xfrm>
            <a:off x="214282" y="3933860"/>
            <a:ext cx="2428892" cy="1071570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Acidic oxide</a:t>
            </a:r>
            <a:endParaRPr sz="32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8" name="Google Shape;228;p11"/>
          <p:cNvSpPr/>
          <p:nvPr/>
        </p:nvSpPr>
        <p:spPr>
          <a:xfrm>
            <a:off x="3071802" y="2119314"/>
            <a:ext cx="5715040" cy="10001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AutoNum type="arabicPeriod"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Tác dụng với nước:</a:t>
            </a:r>
            <a:endParaRPr/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</a:t>
            </a:r>
            <a:endParaRPr sz="28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11"/>
          <p:cNvSpPr/>
          <p:nvPr/>
        </p:nvSpPr>
        <p:spPr>
          <a:xfrm>
            <a:off x="3071802" y="3333760"/>
            <a:ext cx="5715040" cy="107157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Tác dụng với dd base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</a:t>
            </a:r>
            <a:endParaRPr/>
          </a:p>
        </p:txBody>
      </p:sp>
      <p:sp>
        <p:nvSpPr>
          <p:cNvPr id="230" name="Google Shape;230;p11"/>
          <p:cNvSpPr/>
          <p:nvPr/>
        </p:nvSpPr>
        <p:spPr>
          <a:xfrm>
            <a:off x="3143240" y="4691082"/>
            <a:ext cx="5572132" cy="116681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Tác dụng với </a:t>
            </a: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acidic oxide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PTHH minh họa</a:t>
            </a:r>
            <a:r>
              <a:rPr lang="en-US"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31" name="Google Shape;231;p11"/>
          <p:cNvCxnSpPr>
            <a:stCxn id="227" idx="3"/>
            <a:endCxn id="228" idx="1"/>
          </p:cNvCxnSpPr>
          <p:nvPr/>
        </p:nvCxnSpPr>
        <p:spPr>
          <a:xfrm rot="10800000" flipH="1">
            <a:off x="2643174" y="2619245"/>
            <a:ext cx="428700" cy="18504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32" name="Google Shape;232;p11"/>
          <p:cNvCxnSpPr>
            <a:stCxn id="227" idx="3"/>
            <a:endCxn id="229" idx="1"/>
          </p:cNvCxnSpPr>
          <p:nvPr/>
        </p:nvCxnSpPr>
        <p:spPr>
          <a:xfrm rot="10800000" flipH="1">
            <a:off x="2643174" y="3869645"/>
            <a:ext cx="428700" cy="6000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33" name="Google Shape;233;p11"/>
          <p:cNvCxnSpPr>
            <a:stCxn id="227" idx="3"/>
            <a:endCxn id="230" idx="1"/>
          </p:cNvCxnSpPr>
          <p:nvPr/>
        </p:nvCxnSpPr>
        <p:spPr>
          <a:xfrm>
            <a:off x="2643174" y="4469645"/>
            <a:ext cx="500100" cy="8049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34" name="Google Shape;234;p11"/>
          <p:cNvSpPr/>
          <p:nvPr/>
        </p:nvSpPr>
        <p:spPr>
          <a:xfrm>
            <a:off x="409548" y="478441"/>
            <a:ext cx="6096000" cy="579600"/>
          </a:xfrm>
          <a:prstGeom prst="rect">
            <a:avLst/>
          </a:prstGeom>
          <a:solidFill>
            <a:schemeClr val="lt1">
              <a:alpha val="89803"/>
            </a:schemeClr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6" name="Google Shape;236;p11"/>
          <p:cNvGrpSpPr/>
          <p:nvPr/>
        </p:nvGrpSpPr>
        <p:grpSpPr>
          <a:xfrm>
            <a:off x="714348" y="214290"/>
            <a:ext cx="7829608" cy="678960"/>
            <a:chOff x="304800" y="2094100"/>
            <a:chExt cx="7200953" cy="678960"/>
          </a:xfrm>
        </p:grpSpPr>
        <p:sp>
          <p:nvSpPr>
            <p:cNvPr id="237" name="Google Shape;237;p11"/>
            <p:cNvSpPr/>
            <p:nvPr/>
          </p:nvSpPr>
          <p:spPr>
            <a:xfrm>
              <a:off x="304800" y="2094100"/>
              <a:ext cx="7200953" cy="67896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E3461"/>
                </a:gs>
                <a:gs pos="50000">
                  <a:srgbClr val="1B569D"/>
                </a:gs>
                <a:gs pos="70000">
                  <a:srgbClr val="2B68B4"/>
                </a:gs>
                <a:gs pos="100000">
                  <a:srgbClr val="4586DB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1"/>
            <p:cNvSpPr/>
            <p:nvPr/>
          </p:nvSpPr>
          <p:spPr>
            <a:xfrm>
              <a:off x="337943" y="2127244"/>
              <a:ext cx="7038760" cy="6126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1275" tIns="0" rIns="1612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Nghiên cứu về oxide.</a:t>
              </a:r>
              <a:endParaRPr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39" name="Google Shape;239;p11"/>
          <p:cNvGrpSpPr/>
          <p:nvPr/>
        </p:nvGrpSpPr>
        <p:grpSpPr>
          <a:xfrm>
            <a:off x="357158" y="1071546"/>
            <a:ext cx="7829608" cy="678960"/>
            <a:chOff x="304800" y="2094100"/>
            <a:chExt cx="7200953" cy="678960"/>
          </a:xfrm>
        </p:grpSpPr>
        <p:sp>
          <p:nvSpPr>
            <p:cNvPr id="240" name="Google Shape;240;p11"/>
            <p:cNvSpPr/>
            <p:nvPr/>
          </p:nvSpPr>
          <p:spPr>
            <a:xfrm>
              <a:off x="304800" y="2094100"/>
              <a:ext cx="7200953" cy="67896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E3461"/>
                </a:gs>
                <a:gs pos="50000">
                  <a:srgbClr val="1B569D"/>
                </a:gs>
                <a:gs pos="70000">
                  <a:srgbClr val="2B68B4"/>
                </a:gs>
                <a:gs pos="100000">
                  <a:srgbClr val="4586DB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1"/>
            <p:cNvSpPr/>
            <p:nvPr/>
          </p:nvSpPr>
          <p:spPr>
            <a:xfrm>
              <a:off x="337943" y="2127244"/>
              <a:ext cx="7038760" cy="6126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1275" tIns="0" rIns="1612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I. Tính chất hóa học oxide.</a:t>
              </a:r>
              <a:endParaRPr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12" descr="Phim Hoạt Hình Chân Dung Suy Nghĩ Về Một Vấn đề Hình ảnh | Định dạng hình  ảnh PSD 611522981| vn.lovepik.com"/>
          <p:cNvPicPr preferRelativeResize="0"/>
          <p:nvPr/>
        </p:nvPicPr>
        <p:blipFill rotWithShape="1">
          <a:blip r:embed="rId3">
            <a:alphaModFix/>
          </a:blip>
          <a:srcRect b="11008"/>
          <a:stretch/>
        </p:blipFill>
        <p:spPr>
          <a:xfrm>
            <a:off x="3071802" y="4000504"/>
            <a:ext cx="2571768" cy="2288674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12"/>
          <p:cNvSpPr/>
          <p:nvPr/>
        </p:nvSpPr>
        <p:spPr>
          <a:xfrm>
            <a:off x="409548" y="478441"/>
            <a:ext cx="6096000" cy="579600"/>
          </a:xfrm>
          <a:prstGeom prst="rect">
            <a:avLst/>
          </a:prstGeom>
          <a:solidFill>
            <a:schemeClr val="lt1">
              <a:alpha val="89803"/>
            </a:schemeClr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0" name="Google Shape;250;p12"/>
          <p:cNvGrpSpPr/>
          <p:nvPr/>
        </p:nvGrpSpPr>
        <p:grpSpPr>
          <a:xfrm>
            <a:off x="714348" y="214290"/>
            <a:ext cx="7829608" cy="678960"/>
            <a:chOff x="304800" y="2094100"/>
            <a:chExt cx="7200953" cy="678960"/>
          </a:xfrm>
        </p:grpSpPr>
        <p:sp>
          <p:nvSpPr>
            <p:cNvPr id="251" name="Google Shape;251;p12"/>
            <p:cNvSpPr/>
            <p:nvPr/>
          </p:nvSpPr>
          <p:spPr>
            <a:xfrm>
              <a:off x="304800" y="2094100"/>
              <a:ext cx="7200953" cy="67896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E3461"/>
                </a:gs>
                <a:gs pos="50000">
                  <a:srgbClr val="1B569D"/>
                </a:gs>
                <a:gs pos="70000">
                  <a:srgbClr val="2B68B4"/>
                </a:gs>
                <a:gs pos="100000">
                  <a:srgbClr val="4586DB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2"/>
            <p:cNvSpPr/>
            <p:nvPr/>
          </p:nvSpPr>
          <p:spPr>
            <a:xfrm>
              <a:off x="337943" y="2127244"/>
              <a:ext cx="7038760" cy="6126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1275" tIns="0" rIns="1612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Nghiên cứu về oxide.</a:t>
              </a:r>
              <a:endParaRPr sz="2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53" name="Google Shape;253;p12"/>
          <p:cNvGrpSpPr/>
          <p:nvPr/>
        </p:nvGrpSpPr>
        <p:grpSpPr>
          <a:xfrm>
            <a:off x="357158" y="1071546"/>
            <a:ext cx="6286544" cy="678960"/>
            <a:chOff x="304800" y="2094100"/>
            <a:chExt cx="7200953" cy="678960"/>
          </a:xfrm>
        </p:grpSpPr>
        <p:sp>
          <p:nvSpPr>
            <p:cNvPr id="254" name="Google Shape;254;p12"/>
            <p:cNvSpPr/>
            <p:nvPr/>
          </p:nvSpPr>
          <p:spPr>
            <a:xfrm>
              <a:off x="304800" y="2094100"/>
              <a:ext cx="7200953" cy="678960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rgbClr val="0E3461"/>
                </a:gs>
                <a:gs pos="50000">
                  <a:srgbClr val="1B569D"/>
                </a:gs>
                <a:gs pos="70000">
                  <a:srgbClr val="2B68B4"/>
                </a:gs>
                <a:gs pos="100000">
                  <a:srgbClr val="4586DB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2"/>
            <p:cNvSpPr/>
            <p:nvPr/>
          </p:nvSpPr>
          <p:spPr>
            <a:xfrm>
              <a:off x="337943" y="2127244"/>
              <a:ext cx="7038760" cy="612672"/>
            </a:xfrm>
            <a:prstGeom prst="rect">
              <a:avLst/>
            </a:prstGeom>
            <a:solidFill>
              <a:srgbClr val="B7CCE4"/>
            </a:solidFill>
            <a:ln>
              <a:noFill/>
            </a:ln>
          </p:spPr>
          <p:txBody>
            <a:bodyPr spcFirstLastPara="1" wrap="square" lIns="161275" tIns="0" rIns="161275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>
                  <a:solidFill>
                    <a:srgbClr val="C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II. Khái quát về sự phân loại oxide.</a:t>
              </a:r>
              <a:endParaRPr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56" name="Google Shape;256;p12"/>
          <p:cNvSpPr/>
          <p:nvPr/>
        </p:nvSpPr>
        <p:spPr>
          <a:xfrm>
            <a:off x="4000496" y="2000240"/>
            <a:ext cx="4000528" cy="1928826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55000" cap="flat" cmpd="thickThin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bao nhiêu loại </a:t>
            </a:r>
            <a:r>
              <a:rPr lang="en-US" sz="32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oxide?</a:t>
            </a:r>
            <a:r>
              <a:rPr lang="en-US" sz="2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3"/>
          <p:cNvSpPr/>
          <p:nvPr/>
        </p:nvSpPr>
        <p:spPr>
          <a:xfrm>
            <a:off x="714348" y="1428736"/>
            <a:ext cx="8001024" cy="3143272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2BE1C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Chúc các em chuẩn bị bài tốt !!! </a:t>
            </a:r>
            <a:endParaRPr sz="4800"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ours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217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AN</dc:creator>
  <cp:lastModifiedBy>Administrator</cp:lastModifiedBy>
  <cp:revision>1</cp:revision>
  <dcterms:created xsi:type="dcterms:W3CDTF">2021-01-04T19:04:50Z</dcterms:created>
  <dcterms:modified xsi:type="dcterms:W3CDTF">2021-09-11T03:21:10Z</dcterms:modified>
</cp:coreProperties>
</file>